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5242E-793D-4CEE-8230-522E394223CA}" v="2" dt="2019-09-14T11:02:11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779A6B-C221-4916-A047-33BCB84E0473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704610B2-9A37-42DC-96A6-673C020DE6D0}">
      <dgm:prSet phldrT="[Text]" custT="1"/>
      <dgm:spPr/>
      <dgm:t>
        <a:bodyPr/>
        <a:lstStyle/>
        <a:p>
          <a:r>
            <a:rPr lang="en-GB" sz="1200" b="1" dirty="0">
              <a:solidFill>
                <a:schemeClr val="bg1"/>
              </a:solidFill>
            </a:rPr>
            <a:t> </a:t>
          </a:r>
          <a:r>
            <a:rPr lang="en-GB" sz="1400" b="1" dirty="0">
              <a:solidFill>
                <a:schemeClr val="bg1"/>
              </a:solidFill>
            </a:rPr>
            <a:t>Employer</a:t>
          </a:r>
          <a:endParaRPr lang="en-GB" sz="1200" b="1" dirty="0">
            <a:solidFill>
              <a:schemeClr val="bg1"/>
            </a:solidFill>
          </a:endParaRPr>
        </a:p>
      </dgm:t>
    </dgm:pt>
    <dgm:pt modelId="{A3B96B07-03AF-4861-8062-56E64F43B200}" type="parTrans" cxnId="{A55AB285-AA2E-406E-9371-4FC9855E4C77}">
      <dgm:prSet/>
      <dgm:spPr/>
      <dgm:t>
        <a:bodyPr/>
        <a:lstStyle/>
        <a:p>
          <a:endParaRPr lang="en-GB" sz="1200">
            <a:solidFill>
              <a:schemeClr val="bg1"/>
            </a:solidFill>
          </a:endParaRPr>
        </a:p>
      </dgm:t>
    </dgm:pt>
    <dgm:pt modelId="{A2B71909-DF4C-46FC-80D6-C4123FC037FF}" type="sibTrans" cxnId="{A55AB285-AA2E-406E-9371-4FC9855E4C77}">
      <dgm:prSet/>
      <dgm:spPr/>
      <dgm:t>
        <a:bodyPr/>
        <a:lstStyle/>
        <a:p>
          <a:endParaRPr lang="en-GB" sz="1200">
            <a:solidFill>
              <a:schemeClr val="bg1"/>
            </a:solidFill>
          </a:endParaRPr>
        </a:p>
      </dgm:t>
    </dgm:pt>
    <dgm:pt modelId="{3A5893D2-3DD8-4557-A61D-FABE0B83CBD3}">
      <dgm:prSet phldrT="[Text]" custT="1"/>
      <dgm:spPr/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Training Provider</a:t>
          </a:r>
          <a:endParaRPr lang="en-GB" sz="1400" b="1" dirty="0">
            <a:solidFill>
              <a:schemeClr val="bg1"/>
            </a:solidFill>
          </a:endParaRPr>
        </a:p>
      </dgm:t>
    </dgm:pt>
    <dgm:pt modelId="{EEFC6F68-08B4-4527-B5D6-CA9964A05E74}" type="parTrans" cxnId="{9C410191-B2B2-47F7-AEAF-9702E503E468}">
      <dgm:prSet/>
      <dgm:spPr/>
      <dgm:t>
        <a:bodyPr/>
        <a:lstStyle/>
        <a:p>
          <a:endParaRPr lang="en-GB" sz="1200">
            <a:solidFill>
              <a:schemeClr val="bg1"/>
            </a:solidFill>
          </a:endParaRPr>
        </a:p>
      </dgm:t>
    </dgm:pt>
    <dgm:pt modelId="{9D794F7B-F9CA-4158-9CC5-BCFB4BCFDB04}" type="sibTrans" cxnId="{9C410191-B2B2-47F7-AEAF-9702E503E468}">
      <dgm:prSet/>
      <dgm:spPr/>
      <dgm:t>
        <a:bodyPr/>
        <a:lstStyle/>
        <a:p>
          <a:endParaRPr lang="en-GB" sz="1200">
            <a:solidFill>
              <a:schemeClr val="bg1"/>
            </a:solidFill>
          </a:endParaRPr>
        </a:p>
      </dgm:t>
    </dgm:pt>
    <dgm:pt modelId="{9FD94998-6FA8-4E53-94AF-39211BF1FF41}">
      <dgm:prSet phldrT="[Text]" custT="1"/>
      <dgm:spPr/>
      <dgm:t>
        <a:bodyPr/>
        <a:lstStyle/>
        <a:p>
          <a:r>
            <a:rPr lang="en-GB" sz="1400" b="1" dirty="0">
              <a:solidFill>
                <a:schemeClr val="bg1"/>
              </a:solidFill>
            </a:rPr>
            <a:t>ATAC Cohort</a:t>
          </a:r>
        </a:p>
      </dgm:t>
    </dgm:pt>
    <dgm:pt modelId="{3DA55910-4A6A-4DF9-9B42-4B4BCC50ABA4}" type="sibTrans" cxnId="{7AF65E7A-6943-4315-A5C6-7B6F329D8FB2}">
      <dgm:prSet/>
      <dgm:spPr/>
      <dgm:t>
        <a:bodyPr/>
        <a:lstStyle/>
        <a:p>
          <a:endParaRPr lang="en-GB" sz="1200">
            <a:solidFill>
              <a:schemeClr val="bg1"/>
            </a:solidFill>
          </a:endParaRPr>
        </a:p>
      </dgm:t>
    </dgm:pt>
    <dgm:pt modelId="{4A200C9C-5BD7-4B30-AB33-8B9F5A596094}" type="parTrans" cxnId="{7AF65E7A-6943-4315-A5C6-7B6F329D8FB2}">
      <dgm:prSet/>
      <dgm:spPr/>
      <dgm:t>
        <a:bodyPr/>
        <a:lstStyle/>
        <a:p>
          <a:endParaRPr lang="en-GB" sz="1200">
            <a:solidFill>
              <a:schemeClr val="bg1"/>
            </a:solidFill>
          </a:endParaRPr>
        </a:p>
      </dgm:t>
    </dgm:pt>
    <dgm:pt modelId="{F857BBB1-CEE0-4809-94CF-F4379C11E519}" type="pres">
      <dgm:prSet presAssocID="{7C779A6B-C221-4916-A047-33BCB84E0473}" presName="compositeShape" presStyleCnt="0">
        <dgm:presLayoutVars>
          <dgm:chMax val="7"/>
          <dgm:dir/>
          <dgm:resizeHandles val="exact"/>
        </dgm:presLayoutVars>
      </dgm:prSet>
      <dgm:spPr/>
    </dgm:pt>
    <dgm:pt modelId="{537E2051-0C99-418E-A324-B61928DB11C0}" type="pres">
      <dgm:prSet presAssocID="{704610B2-9A37-42DC-96A6-673C020DE6D0}" presName="circ1" presStyleLbl="vennNode1" presStyleIdx="0" presStyleCnt="3" custLinFactNeighborX="11616" custLinFactNeighborY="7289"/>
      <dgm:spPr/>
    </dgm:pt>
    <dgm:pt modelId="{6D68A5AD-C90C-4396-86DE-1D281E8F3C44}" type="pres">
      <dgm:prSet presAssocID="{704610B2-9A37-42DC-96A6-673C020DE6D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5157CC5-C1F7-4563-8DEA-938AB48BA73A}" type="pres">
      <dgm:prSet presAssocID="{9FD94998-6FA8-4E53-94AF-39211BF1FF41}" presName="circ2" presStyleLbl="vennNode1" presStyleIdx="1" presStyleCnt="3" custLinFactNeighborX="15140" custLinFactNeighborY="594"/>
      <dgm:spPr/>
    </dgm:pt>
    <dgm:pt modelId="{BC0F4F8F-6A2D-401A-A0E7-FA600609A15C}" type="pres">
      <dgm:prSet presAssocID="{9FD94998-6FA8-4E53-94AF-39211BF1FF4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2B0BF75-841A-4566-AF95-61D8941F9110}" type="pres">
      <dgm:prSet presAssocID="{3A5893D2-3DD8-4557-A61D-FABE0B83CBD3}" presName="circ3" presStyleLbl="vennNode1" presStyleIdx="2" presStyleCnt="3" custLinFactNeighborX="15050" custLinFactNeighborY="5191"/>
      <dgm:spPr/>
    </dgm:pt>
    <dgm:pt modelId="{FB1CDA2A-7E79-45F9-8CCA-472386029E16}" type="pres">
      <dgm:prSet presAssocID="{3A5893D2-3DD8-4557-A61D-FABE0B83CBD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93ECF28-50C7-4885-87E4-2AF47F4B0295}" type="presOf" srcId="{3A5893D2-3DD8-4557-A61D-FABE0B83CBD3}" destId="{82B0BF75-841A-4566-AF95-61D8941F9110}" srcOrd="0" destOrd="0" presId="urn:microsoft.com/office/officeart/2005/8/layout/venn1"/>
    <dgm:cxn modelId="{96047C3A-3F33-4DDA-95A7-90F37AB2F913}" type="presOf" srcId="{9FD94998-6FA8-4E53-94AF-39211BF1FF41}" destId="{BC0F4F8F-6A2D-401A-A0E7-FA600609A15C}" srcOrd="1" destOrd="0" presId="urn:microsoft.com/office/officeart/2005/8/layout/venn1"/>
    <dgm:cxn modelId="{24FC703C-7565-419B-B511-B465FD2BA70E}" type="presOf" srcId="{704610B2-9A37-42DC-96A6-673C020DE6D0}" destId="{6D68A5AD-C90C-4396-86DE-1D281E8F3C44}" srcOrd="1" destOrd="0" presId="urn:microsoft.com/office/officeart/2005/8/layout/venn1"/>
    <dgm:cxn modelId="{30F5806D-431B-4C67-AF74-3DCB4614BE26}" type="presOf" srcId="{3A5893D2-3DD8-4557-A61D-FABE0B83CBD3}" destId="{FB1CDA2A-7E79-45F9-8CCA-472386029E16}" srcOrd="1" destOrd="0" presId="urn:microsoft.com/office/officeart/2005/8/layout/venn1"/>
    <dgm:cxn modelId="{7AF65E7A-6943-4315-A5C6-7B6F329D8FB2}" srcId="{7C779A6B-C221-4916-A047-33BCB84E0473}" destId="{9FD94998-6FA8-4E53-94AF-39211BF1FF41}" srcOrd="1" destOrd="0" parTransId="{4A200C9C-5BD7-4B30-AB33-8B9F5A596094}" sibTransId="{3DA55910-4A6A-4DF9-9B42-4B4BCC50ABA4}"/>
    <dgm:cxn modelId="{A55AB285-AA2E-406E-9371-4FC9855E4C77}" srcId="{7C779A6B-C221-4916-A047-33BCB84E0473}" destId="{704610B2-9A37-42DC-96A6-673C020DE6D0}" srcOrd="0" destOrd="0" parTransId="{A3B96B07-03AF-4861-8062-56E64F43B200}" sibTransId="{A2B71909-DF4C-46FC-80D6-C4123FC037FF}"/>
    <dgm:cxn modelId="{9E43DB89-6515-45F4-93F7-90FD3F04B1C8}" type="presOf" srcId="{9FD94998-6FA8-4E53-94AF-39211BF1FF41}" destId="{A5157CC5-C1F7-4563-8DEA-938AB48BA73A}" srcOrd="0" destOrd="0" presId="urn:microsoft.com/office/officeart/2005/8/layout/venn1"/>
    <dgm:cxn modelId="{9C410191-B2B2-47F7-AEAF-9702E503E468}" srcId="{7C779A6B-C221-4916-A047-33BCB84E0473}" destId="{3A5893D2-3DD8-4557-A61D-FABE0B83CBD3}" srcOrd="2" destOrd="0" parTransId="{EEFC6F68-08B4-4527-B5D6-CA9964A05E74}" sibTransId="{9D794F7B-F9CA-4158-9CC5-BCFB4BCFDB04}"/>
    <dgm:cxn modelId="{5D9A8CC4-DAD3-49DB-BBDA-2FC1AB31F0F8}" type="presOf" srcId="{704610B2-9A37-42DC-96A6-673C020DE6D0}" destId="{537E2051-0C99-418E-A324-B61928DB11C0}" srcOrd="0" destOrd="0" presId="urn:microsoft.com/office/officeart/2005/8/layout/venn1"/>
    <dgm:cxn modelId="{FAA75FEF-AA1F-48EC-A9FB-3E31C539E690}" type="presOf" srcId="{7C779A6B-C221-4916-A047-33BCB84E0473}" destId="{F857BBB1-CEE0-4809-94CF-F4379C11E519}" srcOrd="0" destOrd="0" presId="urn:microsoft.com/office/officeart/2005/8/layout/venn1"/>
    <dgm:cxn modelId="{6692A866-CA2B-4185-9CB9-9301127C86CC}" type="presParOf" srcId="{F857BBB1-CEE0-4809-94CF-F4379C11E519}" destId="{537E2051-0C99-418E-A324-B61928DB11C0}" srcOrd="0" destOrd="0" presId="urn:microsoft.com/office/officeart/2005/8/layout/venn1"/>
    <dgm:cxn modelId="{371D1E7E-D306-4807-BC89-78F4E6DEFA83}" type="presParOf" srcId="{F857BBB1-CEE0-4809-94CF-F4379C11E519}" destId="{6D68A5AD-C90C-4396-86DE-1D281E8F3C44}" srcOrd="1" destOrd="0" presId="urn:microsoft.com/office/officeart/2005/8/layout/venn1"/>
    <dgm:cxn modelId="{C9A8F5B9-BCCB-40CD-922E-7E3C70DA40AF}" type="presParOf" srcId="{F857BBB1-CEE0-4809-94CF-F4379C11E519}" destId="{A5157CC5-C1F7-4563-8DEA-938AB48BA73A}" srcOrd="2" destOrd="0" presId="urn:microsoft.com/office/officeart/2005/8/layout/venn1"/>
    <dgm:cxn modelId="{7B1582C0-AFB4-4AD9-93B8-37E9A5F46969}" type="presParOf" srcId="{F857BBB1-CEE0-4809-94CF-F4379C11E519}" destId="{BC0F4F8F-6A2D-401A-A0E7-FA600609A15C}" srcOrd="3" destOrd="0" presId="urn:microsoft.com/office/officeart/2005/8/layout/venn1"/>
    <dgm:cxn modelId="{39DFE708-C5CA-43AB-BFF2-6F08FF1AEE9D}" type="presParOf" srcId="{F857BBB1-CEE0-4809-94CF-F4379C11E519}" destId="{82B0BF75-841A-4566-AF95-61D8941F9110}" srcOrd="4" destOrd="0" presId="urn:microsoft.com/office/officeart/2005/8/layout/venn1"/>
    <dgm:cxn modelId="{8732B58C-04C8-4639-B928-856A6FCEF8FA}" type="presParOf" srcId="{F857BBB1-CEE0-4809-94CF-F4379C11E519}" destId="{FB1CDA2A-7E79-45F9-8CCA-472386029E1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E2051-0C99-418E-A324-B61928DB11C0}">
      <dsp:nvSpPr>
        <dsp:cNvPr id="0" name=""/>
        <dsp:cNvSpPr/>
      </dsp:nvSpPr>
      <dsp:spPr>
        <a:xfrm>
          <a:off x="968148" y="124524"/>
          <a:ext cx="1328635" cy="132863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bg1"/>
              </a:solidFill>
            </a:rPr>
            <a:t> </a:t>
          </a:r>
          <a:r>
            <a:rPr lang="en-GB" sz="1400" b="1" kern="1200" dirty="0">
              <a:solidFill>
                <a:schemeClr val="bg1"/>
              </a:solidFill>
            </a:rPr>
            <a:t>Employer</a:t>
          </a:r>
          <a:endParaRPr lang="en-GB" sz="1200" b="1" kern="1200" dirty="0">
            <a:solidFill>
              <a:schemeClr val="bg1"/>
            </a:solidFill>
          </a:endParaRPr>
        </a:p>
      </dsp:txBody>
      <dsp:txXfrm>
        <a:off x="1145300" y="357035"/>
        <a:ext cx="974332" cy="597886"/>
      </dsp:txXfrm>
    </dsp:sp>
    <dsp:sp modelId="{A5157CC5-C1F7-4563-8DEA-938AB48BA73A}">
      <dsp:nvSpPr>
        <dsp:cNvPr id="0" name=""/>
        <dsp:cNvSpPr/>
      </dsp:nvSpPr>
      <dsp:spPr>
        <a:xfrm>
          <a:off x="1494386" y="865969"/>
          <a:ext cx="1328635" cy="132863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</a:rPr>
            <a:t>ATAC Cohort</a:t>
          </a:r>
        </a:p>
      </dsp:txBody>
      <dsp:txXfrm>
        <a:off x="1900727" y="1209200"/>
        <a:ext cx="797181" cy="730749"/>
      </dsp:txXfrm>
    </dsp:sp>
    <dsp:sp modelId="{82B0BF75-841A-4566-AF95-61D8941F9110}">
      <dsp:nvSpPr>
        <dsp:cNvPr id="0" name=""/>
        <dsp:cNvSpPr/>
      </dsp:nvSpPr>
      <dsp:spPr>
        <a:xfrm>
          <a:off x="534358" y="885757"/>
          <a:ext cx="1328635" cy="132863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Training Provider</a:t>
          </a:r>
          <a:endParaRPr lang="en-GB" sz="1400" b="1" kern="1200" dirty="0">
            <a:solidFill>
              <a:schemeClr val="bg1"/>
            </a:solidFill>
          </a:endParaRPr>
        </a:p>
      </dsp:txBody>
      <dsp:txXfrm>
        <a:off x="659471" y="1228988"/>
        <a:ext cx="797181" cy="730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9B896-9ECB-4505-A00B-BCEF7D0B9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E3E08-4613-45A8-9424-50861994B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F44D3-C12B-4545-8C96-AAD3E7AB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8352C-DFE6-44EF-B81B-0241E629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6CD97-8003-440E-A03F-40B7F959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52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CA72B-72B3-4222-BE07-300F782C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E56DF-403E-4ACF-8AC5-A4A4F7448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9C2C3-0643-4CE9-A152-D6C0DD6F5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306B3-DD15-41CF-94E4-BD5EF97D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C0666-8FDC-4309-A95A-E2DE1751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8E05BB-1096-4498-AA5B-A964C6094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4F9361-24F0-48FF-AF9C-9254B33BB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F22B-2648-4E96-90BF-03D50586E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821A5-B7FC-414E-85A9-6DD62052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F128F-30AC-4B19-BA3F-8252474F9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02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9F89-98D6-45A1-B0A2-23CF83E18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FCD92-59F5-4303-AB54-CA0B76BCF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94F8D-4140-4129-A487-F693FBF0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52206-2948-4C8E-90D7-C6409488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A745-2A12-4BCC-8002-79BA4FB5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69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E843-9D05-4073-AEDC-92CDBE420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E9E70-AF25-4B13-BF20-58BDDAD27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A1A9F-EDD8-452D-860D-8ADAE155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7E7A0-3386-41C7-B4C3-12BE1AB9C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FAE45-684F-4689-8825-CD2C04BF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88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DA193-6180-416C-AE44-486FC1EEA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9CD03-36B8-4ECB-ABF8-AE7E415E4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6B3E6-5C5F-48B2-8E78-CCFF489A0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32EA3-69F7-4BD7-8BB5-756D2AF80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B9702-5112-4D95-A2B1-FC15FDD8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A5E42-46EE-4BD8-BB5D-5975055C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6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0C65-ADF5-45ED-BA97-A9822A767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36E8D-77FA-4112-8E6F-8647615CD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BB163-697D-4EE8-8606-440A590DF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E105B-1381-4EAC-B85E-7D6ECA6B6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902CA-255F-4A14-B030-61BADB193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24819-B2E7-4C85-8A66-5B83E217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1FDB6-20A1-4FBD-A503-F92FA95A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B7D20B-4546-4DCF-B5FD-CFB9D29D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91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B075B-DA5F-4C76-8FF6-9ACC1331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19C4B-AA2D-4C0C-A8AA-1779A49E7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1DC04-7237-4516-A3A2-B307B525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2591F-7FF1-4837-BF76-E3A82918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4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6E3CA-4F76-4DDF-8CAF-9EF69ED7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BB482-EBF0-45DA-8945-EF819584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D21D2-74FC-4046-9E4F-857583BA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FB08-E522-4C69-9749-6157C9726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AA2DD-9DF4-4847-9D6B-43C160CE1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2C4B5-0DE0-4F6F-9CB0-D8CEF4357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49697-5740-4490-B7F1-591B79CD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E4EB3-A926-4638-974F-300F82AAF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3422B-ED1F-4390-A3E8-E3DA7E08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8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3A06-6FAE-435A-9A10-BF30FAE07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9D6D6-1771-48A3-8FD5-B28DA098B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F51B1-1932-446E-B598-4130AA638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580C7-CB7F-42ED-8C9F-4278F088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EBABB-6640-494E-B609-1167E9B4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38A0D-3D9A-4255-BBE0-CED4F6652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2B581-54C1-4340-8BEF-1277E47C2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AD26A-C1AB-460D-9102-762112D71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518A9-26FF-44E7-9FE3-85842295B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4B4E8-1290-4260-B272-7848D1084077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A0487-CB37-408A-B3E6-6AE708971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B3AAF-44A9-4FF3-88B5-64BB7EE7C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8697-81FA-4CA5-98E5-C05A2EF3E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9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Ego_network.png" TargetMode="External"/><Relationship Id="rId13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10" Type="http://schemas.openxmlformats.org/officeDocument/2006/relationships/hyperlink" Target="http://skepchick.org/2013/01/cool-science-dna-origami-and-dna-legos/junkdna/" TargetMode="Externa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gif"/><Relationship Id="rId14" Type="http://schemas.openxmlformats.org/officeDocument/2006/relationships/hyperlink" Target="https://barnsleyhistorian.blogspot.com/2013/11/not-work-life-balance-are-sick-entitled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sv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0174D0C-35C8-4627-93B4-985442FC4E70}"/>
              </a:ext>
            </a:extLst>
          </p:cNvPr>
          <p:cNvSpPr txBox="1">
            <a:spLocks/>
          </p:cNvSpPr>
          <p:nvPr/>
        </p:nvSpPr>
        <p:spPr>
          <a:xfrm>
            <a:off x="1861226" y="1423435"/>
            <a:ext cx="7772400" cy="30594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5"/>
                </a:solidFill>
              </a:rPr>
              <a:t>Introduction to the Advanced Therapies Apprenticeship Community (ATAC)</a:t>
            </a:r>
            <a:endParaRPr lang="en-GB" b="1" dirty="0">
              <a:solidFill>
                <a:schemeClr val="accent5"/>
              </a:solidFill>
            </a:endParaRPr>
          </a:p>
        </p:txBody>
      </p:sp>
      <p:pic>
        <p:nvPicPr>
          <p:cNvPr id="5" name="Picture 4" descr="A picture containing object&#10;&#10;Description automatically generated">
            <a:extLst>
              <a:ext uri="{FF2B5EF4-FFF2-40B4-BE49-F238E27FC236}">
                <a16:creationId xmlns:a16="http://schemas.microsoft.com/office/drawing/2014/main" id="{F7A8FAB6-6CB1-47EC-9690-6C27BAE51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2" y="6200721"/>
            <a:ext cx="3982513" cy="560756"/>
          </a:xfrm>
          <a:prstGeom prst="rect">
            <a:avLst/>
          </a:prstGeom>
        </p:spPr>
      </p:pic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DFEF30A-366A-415D-8952-36DD9A5F1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232" y="6003158"/>
            <a:ext cx="3112643" cy="8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9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B9B3D5E-F75F-48F1-8A45-92087A7E63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413767"/>
              </p:ext>
            </p:extLst>
          </p:nvPr>
        </p:nvGraphicFramePr>
        <p:xfrm>
          <a:off x="4592458" y="3095832"/>
          <a:ext cx="2956265" cy="2214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7831293-7DBB-4C5D-A6E0-D3E3A4CBD4D6}"/>
              </a:ext>
            </a:extLst>
          </p:cNvPr>
          <p:cNvSpPr txBox="1"/>
          <p:nvPr/>
        </p:nvSpPr>
        <p:spPr>
          <a:xfrm>
            <a:off x="622336" y="1109388"/>
            <a:ext cx="2719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/>
                </a:solidFill>
              </a:rPr>
              <a:t>Where does ATAC fit in?</a:t>
            </a:r>
            <a:endParaRPr lang="en-GB" sz="3600" dirty="0">
              <a:solidFill>
                <a:schemeClr val="accent5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365D49A-DC11-459C-9CA6-F635D6122048}"/>
              </a:ext>
            </a:extLst>
          </p:cNvPr>
          <p:cNvGrpSpPr/>
          <p:nvPr/>
        </p:nvGrpSpPr>
        <p:grpSpPr>
          <a:xfrm>
            <a:off x="97653" y="3327861"/>
            <a:ext cx="4688765" cy="2737684"/>
            <a:chOff x="97653" y="3327861"/>
            <a:chExt cx="4688765" cy="273768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4BE14AE-6420-4C58-AC19-A44FD9A947C0}"/>
                </a:ext>
              </a:extLst>
            </p:cNvPr>
            <p:cNvSpPr/>
            <p:nvPr/>
          </p:nvSpPr>
          <p:spPr>
            <a:xfrm>
              <a:off x="97653" y="3678009"/>
              <a:ext cx="4688765" cy="23875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D42B7F9-4061-43C9-98CF-91FF7D699E3B}"/>
                </a:ext>
              </a:extLst>
            </p:cNvPr>
            <p:cNvSpPr/>
            <p:nvPr/>
          </p:nvSpPr>
          <p:spPr>
            <a:xfrm>
              <a:off x="97654" y="3327861"/>
              <a:ext cx="2956264" cy="3493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Open University</a:t>
              </a:r>
              <a:endParaRPr lang="en-GB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04AE831-7406-4E30-AC6B-D672ABE0F2B6}"/>
                </a:ext>
              </a:extLst>
            </p:cNvPr>
            <p:cNvCxnSpPr>
              <a:cxnSpLocks/>
              <a:endCxn id="18" idx="1"/>
            </p:cNvCxnSpPr>
            <p:nvPr/>
          </p:nvCxnSpPr>
          <p:spPr>
            <a:xfrm flipV="1">
              <a:off x="1299787" y="4336678"/>
              <a:ext cx="582941" cy="5664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9BE1E75-6860-4FD2-8FDE-A16E01BA28C0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>
              <a:off x="1299787" y="4903099"/>
              <a:ext cx="574384" cy="5641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35138D4-74C5-49D7-A68D-77BC151863DD}"/>
                </a:ext>
              </a:extLst>
            </p:cNvPr>
            <p:cNvSpPr txBox="1"/>
            <p:nvPr/>
          </p:nvSpPr>
          <p:spPr>
            <a:xfrm>
              <a:off x="3067879" y="3887436"/>
              <a:ext cx="160224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Academic modules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TMA/EMA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Webinars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Tutorials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Work-based projects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Residentials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4D9D07A-A679-404D-9737-BB82C65AD8D6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>
              <a:off x="1299787" y="4903099"/>
              <a:ext cx="5829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Card 16">
              <a:extLst>
                <a:ext uri="{FF2B5EF4-FFF2-40B4-BE49-F238E27FC236}">
                  <a16:creationId xmlns:a16="http://schemas.microsoft.com/office/drawing/2014/main" id="{F807451B-8C37-4111-A78D-E9AA4A2AB03A}"/>
                </a:ext>
              </a:extLst>
            </p:cNvPr>
            <p:cNvSpPr/>
            <p:nvPr/>
          </p:nvSpPr>
          <p:spPr>
            <a:xfrm>
              <a:off x="1882728" y="4641330"/>
              <a:ext cx="1097607" cy="523538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Specific </a:t>
              </a:r>
            </a:p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Skills</a:t>
              </a:r>
            </a:p>
          </p:txBody>
        </p:sp>
        <p:sp>
          <p:nvSpPr>
            <p:cNvPr id="18" name="Flowchart: Card 17">
              <a:extLst>
                <a:ext uri="{FF2B5EF4-FFF2-40B4-BE49-F238E27FC236}">
                  <a16:creationId xmlns:a16="http://schemas.microsoft.com/office/drawing/2014/main" id="{17808550-3F60-4666-85E3-1355DBD8BD31}"/>
                </a:ext>
              </a:extLst>
            </p:cNvPr>
            <p:cNvSpPr/>
            <p:nvPr/>
          </p:nvSpPr>
          <p:spPr>
            <a:xfrm>
              <a:off x="1882728" y="4073734"/>
              <a:ext cx="1097607" cy="525887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Regulatory  Knowledge</a:t>
              </a:r>
            </a:p>
          </p:txBody>
        </p:sp>
        <p:sp>
          <p:nvSpPr>
            <p:cNvPr id="19" name="Flowchart: Card 18">
              <a:extLst>
                <a:ext uri="{FF2B5EF4-FFF2-40B4-BE49-F238E27FC236}">
                  <a16:creationId xmlns:a16="http://schemas.microsoft.com/office/drawing/2014/main" id="{18BF9EDA-90A4-452B-93CA-18D59591B237}"/>
                </a:ext>
              </a:extLst>
            </p:cNvPr>
            <p:cNvSpPr/>
            <p:nvPr/>
          </p:nvSpPr>
          <p:spPr>
            <a:xfrm>
              <a:off x="1874171" y="5215751"/>
              <a:ext cx="1097607" cy="503031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Industry Training</a:t>
              </a:r>
            </a:p>
          </p:txBody>
        </p:sp>
      </p:grpSp>
      <p:sp>
        <p:nvSpPr>
          <p:cNvPr id="21" name="Arrow: Up 20">
            <a:extLst>
              <a:ext uri="{FF2B5EF4-FFF2-40B4-BE49-F238E27FC236}">
                <a16:creationId xmlns:a16="http://schemas.microsoft.com/office/drawing/2014/main" id="{C08AEC70-0EF9-4A77-8D48-FBABD6178673}"/>
              </a:ext>
            </a:extLst>
          </p:cNvPr>
          <p:cNvSpPr/>
          <p:nvPr/>
        </p:nvSpPr>
        <p:spPr>
          <a:xfrm>
            <a:off x="6070590" y="2884483"/>
            <a:ext cx="314079" cy="30347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B4B3713C-0080-4B61-BCED-5165A09A965A}"/>
              </a:ext>
            </a:extLst>
          </p:cNvPr>
          <p:cNvSpPr/>
          <p:nvPr/>
        </p:nvSpPr>
        <p:spPr>
          <a:xfrm rot="16200000">
            <a:off x="4780340" y="4455333"/>
            <a:ext cx="314079" cy="30347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93CCC276-47D0-4FC5-A680-476D2C1EE00F}"/>
              </a:ext>
            </a:extLst>
          </p:cNvPr>
          <p:cNvSpPr/>
          <p:nvPr/>
        </p:nvSpPr>
        <p:spPr>
          <a:xfrm rot="5400000">
            <a:off x="7446871" y="4455334"/>
            <a:ext cx="314079" cy="303478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1A6856E-91CB-47FD-B126-3D860EB750A0}"/>
              </a:ext>
            </a:extLst>
          </p:cNvPr>
          <p:cNvGrpSpPr/>
          <p:nvPr/>
        </p:nvGrpSpPr>
        <p:grpSpPr>
          <a:xfrm>
            <a:off x="7785966" y="3328614"/>
            <a:ext cx="4308379" cy="2737019"/>
            <a:chOff x="7785966" y="3328614"/>
            <a:chExt cx="4308379" cy="273701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CEB973D-0E28-42AD-B82F-67955581D4E1}"/>
                </a:ext>
              </a:extLst>
            </p:cNvPr>
            <p:cNvGrpSpPr/>
            <p:nvPr/>
          </p:nvGrpSpPr>
          <p:grpSpPr>
            <a:xfrm>
              <a:off x="7785966" y="3328614"/>
              <a:ext cx="4308379" cy="2737019"/>
              <a:chOff x="523782" y="310718"/>
              <a:chExt cx="4308379" cy="2633267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799CDBC-EC47-4BAE-B241-9F054F0E399D}"/>
                  </a:ext>
                </a:extLst>
              </p:cNvPr>
              <p:cNvSpPr/>
              <p:nvPr/>
            </p:nvSpPr>
            <p:spPr>
              <a:xfrm>
                <a:off x="523782" y="692459"/>
                <a:ext cx="4308379" cy="225152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C985D79-842E-4CE3-904D-AF3D247CB10A}"/>
                  </a:ext>
                </a:extLst>
              </p:cNvPr>
              <p:cNvSpPr/>
              <p:nvPr/>
            </p:nvSpPr>
            <p:spPr>
              <a:xfrm>
                <a:off x="523783" y="310718"/>
                <a:ext cx="2956264" cy="3817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ATAC Industry Cohort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67E1F0-7178-499A-92BF-C579AA3DEE0C}"/>
                  </a:ext>
                </a:extLst>
              </p:cNvPr>
              <p:cNvSpPr txBox="1"/>
              <p:nvPr/>
            </p:nvSpPr>
            <p:spPr>
              <a:xfrm>
                <a:off x="3349883" y="841070"/>
                <a:ext cx="1431461" cy="1747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Compliment learning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Useful resources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MBA </a:t>
                </a: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network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Sector experience</a:t>
                </a:r>
              </a:p>
            </p:txBody>
          </p: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95E5EEA-4FDF-47E5-9779-3EB269BE9B98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 flipV="1">
              <a:off x="8843975" y="4330583"/>
              <a:ext cx="582941" cy="5664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2FE9DC0-1AEE-4AAD-AC05-376F53F8E5BD}"/>
                </a:ext>
              </a:extLst>
            </p:cNvPr>
            <p:cNvCxnSpPr>
              <a:cxnSpLocks/>
              <a:endCxn id="29" idx="1"/>
            </p:cNvCxnSpPr>
            <p:nvPr/>
          </p:nvCxnSpPr>
          <p:spPr>
            <a:xfrm>
              <a:off x="8843975" y="4897004"/>
              <a:ext cx="574384" cy="5641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593A4A6-2C6D-4B09-AC46-0B0E5212796A}"/>
                </a:ext>
              </a:extLst>
            </p:cNvPr>
            <p:cNvCxnSpPr>
              <a:cxnSpLocks/>
              <a:endCxn id="27" idx="1"/>
            </p:cNvCxnSpPr>
            <p:nvPr/>
          </p:nvCxnSpPr>
          <p:spPr>
            <a:xfrm>
              <a:off x="8843975" y="4897004"/>
              <a:ext cx="5829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Card 26">
              <a:extLst>
                <a:ext uri="{FF2B5EF4-FFF2-40B4-BE49-F238E27FC236}">
                  <a16:creationId xmlns:a16="http://schemas.microsoft.com/office/drawing/2014/main" id="{F5324FD3-C4EF-46A6-B03C-9CB8389F9366}"/>
                </a:ext>
              </a:extLst>
            </p:cNvPr>
            <p:cNvSpPr/>
            <p:nvPr/>
          </p:nvSpPr>
          <p:spPr>
            <a:xfrm>
              <a:off x="9426916" y="4635235"/>
              <a:ext cx="1097607" cy="523538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Business Skills</a:t>
              </a:r>
            </a:p>
          </p:txBody>
        </p:sp>
        <p:sp>
          <p:nvSpPr>
            <p:cNvPr id="28" name="Flowchart: Card 27">
              <a:extLst>
                <a:ext uri="{FF2B5EF4-FFF2-40B4-BE49-F238E27FC236}">
                  <a16:creationId xmlns:a16="http://schemas.microsoft.com/office/drawing/2014/main" id="{1C04E2C4-3E10-4D73-BD8B-BB81B406C0AA}"/>
                </a:ext>
              </a:extLst>
            </p:cNvPr>
            <p:cNvSpPr/>
            <p:nvPr/>
          </p:nvSpPr>
          <p:spPr>
            <a:xfrm>
              <a:off x="9426916" y="4067639"/>
              <a:ext cx="1097607" cy="525887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Industry  Knowledge</a:t>
              </a:r>
            </a:p>
          </p:txBody>
        </p:sp>
        <p:sp>
          <p:nvSpPr>
            <p:cNvPr id="29" name="Flowchart: Card 28">
              <a:extLst>
                <a:ext uri="{FF2B5EF4-FFF2-40B4-BE49-F238E27FC236}">
                  <a16:creationId xmlns:a16="http://schemas.microsoft.com/office/drawing/2014/main" id="{209F005F-1825-4FD4-94F5-EF624CD0F041}"/>
                </a:ext>
              </a:extLst>
            </p:cNvPr>
            <p:cNvSpPr/>
            <p:nvPr/>
          </p:nvSpPr>
          <p:spPr>
            <a:xfrm>
              <a:off x="9418359" y="5209656"/>
              <a:ext cx="1097607" cy="503031"/>
            </a:xfrm>
            <a:prstGeom prst="flowChartPunchedCar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Professional Network</a:t>
              </a:r>
            </a:p>
          </p:txBody>
        </p:sp>
        <p:pic>
          <p:nvPicPr>
            <p:cNvPr id="30" name="Picture 29" descr="A picture containing top&#10;&#10;Description automatically generated">
              <a:extLst>
                <a:ext uri="{FF2B5EF4-FFF2-40B4-BE49-F238E27FC236}">
                  <a16:creationId xmlns:a16="http://schemas.microsoft.com/office/drawing/2014/main" id="{8E55C966-E836-4D63-95D7-FD40F6E6B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7873510" y="4439611"/>
              <a:ext cx="973047" cy="94362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759F1E-9962-49BE-8548-BC236DB67D6C}"/>
              </a:ext>
            </a:extLst>
          </p:cNvPr>
          <p:cNvGrpSpPr/>
          <p:nvPr/>
        </p:nvGrpSpPr>
        <p:grpSpPr>
          <a:xfrm>
            <a:off x="4064996" y="98304"/>
            <a:ext cx="5221047" cy="2752962"/>
            <a:chOff x="2260746" y="56497"/>
            <a:chExt cx="5639658" cy="2806399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A9F80E4-8E30-4EE4-950F-34079F894D4C}"/>
                </a:ext>
              </a:extLst>
            </p:cNvPr>
            <p:cNvGrpSpPr/>
            <p:nvPr/>
          </p:nvGrpSpPr>
          <p:grpSpPr>
            <a:xfrm>
              <a:off x="2260746" y="56497"/>
              <a:ext cx="5639658" cy="2806399"/>
              <a:chOff x="2495145" y="707712"/>
              <a:chExt cx="5639658" cy="2806399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ADAAEE2-A046-4B77-8A3A-8B2DA758ECD4}"/>
                  </a:ext>
                </a:extLst>
              </p:cNvPr>
              <p:cNvSpPr/>
              <p:nvPr/>
            </p:nvSpPr>
            <p:spPr>
              <a:xfrm>
                <a:off x="2495145" y="1042040"/>
                <a:ext cx="5639658" cy="24720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5D7A9E6-3029-44E1-8708-5780347CEB5C}"/>
                  </a:ext>
                </a:extLst>
              </p:cNvPr>
              <p:cNvSpPr/>
              <p:nvPr/>
            </p:nvSpPr>
            <p:spPr>
              <a:xfrm>
                <a:off x="2495145" y="707712"/>
                <a:ext cx="3119932" cy="3352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Employer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F56BC7F-99B3-4033-BF23-3B591E1E57B3}"/>
                  </a:ext>
                </a:extLst>
              </p:cNvPr>
              <p:cNvSpPr txBox="1"/>
              <p:nvPr/>
            </p:nvSpPr>
            <p:spPr>
              <a:xfrm>
                <a:off x="5809992" y="983170"/>
                <a:ext cx="1915967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80% of your time spent </a:t>
                </a:r>
                <a:r>
                  <a:rPr lang="en-GB" sz="1400" b="1" dirty="0">
                    <a:solidFill>
                      <a:schemeClr val="accent6"/>
                    </a:solidFill>
                  </a:rPr>
                  <a:t>ON</a:t>
                </a: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the job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Approx. 20% </a:t>
                </a:r>
                <a:r>
                  <a:rPr lang="en-GB" sz="1400" b="1" dirty="0">
                    <a:solidFill>
                      <a:schemeClr val="accent6"/>
                    </a:solidFill>
                  </a:rPr>
                  <a:t>OFF</a:t>
                </a: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the job learning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Use resources and projects at work to reinforce your learning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Work- based projects</a:t>
                </a:r>
              </a:p>
            </p:txBody>
          </p:sp>
          <p:sp>
            <p:nvSpPr>
              <p:cNvPr id="37" name="Flowchart: Card 36">
                <a:extLst>
                  <a:ext uri="{FF2B5EF4-FFF2-40B4-BE49-F238E27FC236}">
                    <a16:creationId xmlns:a16="http://schemas.microsoft.com/office/drawing/2014/main" id="{C6276EC5-86EE-4C7E-A903-342D7CC6475A}"/>
                  </a:ext>
                </a:extLst>
              </p:cNvPr>
              <p:cNvSpPr/>
              <p:nvPr/>
            </p:nvSpPr>
            <p:spPr>
              <a:xfrm>
                <a:off x="4460557" y="2027650"/>
                <a:ext cx="1097607" cy="523538"/>
              </a:xfrm>
              <a:prstGeom prst="flowChartPunchedCar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Management </a:t>
                </a:r>
              </a:p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Skills</a:t>
                </a:r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470D929A-341B-42E9-BE78-C132B1B3AE39}"/>
                  </a:ext>
                </a:extLst>
              </p:cNvPr>
              <p:cNvCxnSpPr>
                <a:cxnSpLocks/>
                <a:endCxn id="37" idx="1"/>
              </p:cNvCxnSpPr>
              <p:nvPr/>
            </p:nvCxnSpPr>
            <p:spPr>
              <a:xfrm flipV="1">
                <a:off x="4102741" y="2289419"/>
                <a:ext cx="357817" cy="831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lowchart: Card 38">
                <a:extLst>
                  <a:ext uri="{FF2B5EF4-FFF2-40B4-BE49-F238E27FC236}">
                    <a16:creationId xmlns:a16="http://schemas.microsoft.com/office/drawing/2014/main" id="{4D296F09-7306-46CE-BA0B-BB8D47942881}"/>
                  </a:ext>
                </a:extLst>
              </p:cNvPr>
              <p:cNvSpPr/>
              <p:nvPr/>
            </p:nvSpPr>
            <p:spPr>
              <a:xfrm>
                <a:off x="4460557" y="1460054"/>
                <a:ext cx="1097607" cy="525887"/>
              </a:xfrm>
              <a:prstGeom prst="flowChartPunchedCar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Technical Knowledge</a:t>
                </a:r>
              </a:p>
            </p:txBody>
          </p:sp>
          <p:sp>
            <p:nvSpPr>
              <p:cNvPr id="40" name="Flowchart: Card 39">
                <a:extLst>
                  <a:ext uri="{FF2B5EF4-FFF2-40B4-BE49-F238E27FC236}">
                    <a16:creationId xmlns:a16="http://schemas.microsoft.com/office/drawing/2014/main" id="{C942B700-AB78-40C1-9A03-E75161EEFE34}"/>
                  </a:ext>
                </a:extLst>
              </p:cNvPr>
              <p:cNvSpPr/>
              <p:nvPr/>
            </p:nvSpPr>
            <p:spPr>
              <a:xfrm>
                <a:off x="4452000" y="2602071"/>
                <a:ext cx="1097607" cy="503031"/>
              </a:xfrm>
              <a:prstGeom prst="flowChartPunchedCard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Leadership Behaviours</a:t>
                </a:r>
              </a:p>
            </p:txBody>
          </p: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F38B13D0-107A-4ED3-963F-BD6A39D5B62B}"/>
                  </a:ext>
                </a:extLst>
              </p:cNvPr>
              <p:cNvCxnSpPr>
                <a:cxnSpLocks/>
                <a:endCxn id="39" idx="1"/>
              </p:cNvCxnSpPr>
              <p:nvPr/>
            </p:nvCxnSpPr>
            <p:spPr>
              <a:xfrm flipV="1">
                <a:off x="4102741" y="1722998"/>
                <a:ext cx="357817" cy="57474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4EDDC0BE-D5ED-42A9-8019-CFE29EAC0E1B}"/>
                  </a:ext>
                </a:extLst>
              </p:cNvPr>
              <p:cNvCxnSpPr>
                <a:cxnSpLocks/>
                <a:endCxn id="40" idx="1"/>
              </p:cNvCxnSpPr>
              <p:nvPr/>
            </p:nvCxnSpPr>
            <p:spPr>
              <a:xfrm>
                <a:off x="4102741" y="2297738"/>
                <a:ext cx="349260" cy="5558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3" name="Picture 32" descr="A picture containing sky&#10;&#10;Description automatically generated">
              <a:extLst>
                <a:ext uri="{FF2B5EF4-FFF2-40B4-BE49-F238E27FC236}">
                  <a16:creationId xmlns:a16="http://schemas.microsoft.com/office/drawing/2014/main" id="{4F54EB3F-69B0-48D1-AD16-238E96C7AE2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0"/>
                </a:ext>
              </a:extLst>
            </a:blip>
            <a:stretch>
              <a:fillRect/>
            </a:stretch>
          </p:blipFill>
          <p:spPr>
            <a:xfrm>
              <a:off x="2420324" y="1132747"/>
              <a:ext cx="1396990" cy="1132438"/>
            </a:xfrm>
            <a:prstGeom prst="rect">
              <a:avLst/>
            </a:prstGeom>
          </p:spPr>
        </p:pic>
      </p:grpSp>
      <p:pic>
        <p:nvPicPr>
          <p:cNvPr id="44" name="Picture 43" descr="A picture containing object&#10;&#10;Description automatically generated">
            <a:extLst>
              <a:ext uri="{FF2B5EF4-FFF2-40B4-BE49-F238E27FC236}">
                <a16:creationId xmlns:a16="http://schemas.microsoft.com/office/drawing/2014/main" id="{4961F1E7-DCB9-48B0-B3CC-D802F91697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2" y="6200721"/>
            <a:ext cx="3982513" cy="560756"/>
          </a:xfrm>
          <a:prstGeom prst="rect">
            <a:avLst/>
          </a:prstGeom>
        </p:spPr>
      </p:pic>
      <p:pic>
        <p:nvPicPr>
          <p:cNvPr id="45" name="Picture 4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C84AF50-CF4C-41FB-890C-AC4429CDFAB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232" y="6020914"/>
            <a:ext cx="3112643" cy="8559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0B54EB-02C0-460F-B8B2-2F20375D79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281244" y="4488325"/>
            <a:ext cx="973679" cy="67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F7E3D9-F7F5-4576-BDE6-7E7726D39494}"/>
              </a:ext>
            </a:extLst>
          </p:cNvPr>
          <p:cNvSpPr txBox="1"/>
          <p:nvPr/>
        </p:nvSpPr>
        <p:spPr>
          <a:xfrm>
            <a:off x="2794971" y="84719"/>
            <a:ext cx="6927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/>
                </a:solidFill>
              </a:rPr>
              <a:t>Who does ATAC support?</a:t>
            </a:r>
            <a:endParaRPr lang="en-GB" sz="3600" dirty="0">
              <a:solidFill>
                <a:schemeClr val="accent5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CC78D3-F661-47E8-9BA8-4390205EA0EF}"/>
              </a:ext>
            </a:extLst>
          </p:cNvPr>
          <p:cNvGrpSpPr/>
          <p:nvPr/>
        </p:nvGrpSpPr>
        <p:grpSpPr>
          <a:xfrm>
            <a:off x="6368775" y="765837"/>
            <a:ext cx="4286739" cy="3385542"/>
            <a:chOff x="4682017" y="751440"/>
            <a:chExt cx="4286739" cy="338554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77D026D-E805-4AEC-AAA0-65B53F59F1BB}"/>
                </a:ext>
              </a:extLst>
            </p:cNvPr>
            <p:cNvSpPr/>
            <p:nvPr/>
          </p:nvSpPr>
          <p:spPr>
            <a:xfrm>
              <a:off x="4682017" y="751440"/>
              <a:ext cx="4286739" cy="33855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	</a:t>
              </a:r>
            </a:p>
            <a:p>
              <a:pPr algn="ctr"/>
              <a:r>
                <a:rPr lang="en-GB" b="1" dirty="0">
                  <a:solidFill>
                    <a:schemeClr val="bg1"/>
                  </a:solidFill>
                </a:rPr>
                <a:t>EMPLOYER</a:t>
              </a:r>
            </a:p>
            <a:p>
              <a:endParaRPr lang="en-GB" sz="1400" b="1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Support with recruitment and on-boarding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Advert templates &amp; generic job descriptions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Promotion &amp; advertising roles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Assessment days &amp; interviews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Support for line managers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F2F visits, on-boarding &amp; training plans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Check lists, webinars and contacts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Local networking events to share best practise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Website of useful resources and case studies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bg1"/>
                </a:solidFill>
              </a:endParaRPr>
            </a:p>
          </p:txBody>
        </p:sp>
        <p:pic>
          <p:nvPicPr>
            <p:cNvPr id="5" name="Graphic 4" descr="DNA">
              <a:extLst>
                <a:ext uri="{FF2B5EF4-FFF2-40B4-BE49-F238E27FC236}">
                  <a16:creationId xmlns:a16="http://schemas.microsoft.com/office/drawing/2014/main" id="{D0C43669-40BE-4BE4-8B6E-58C97301F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694080">
              <a:off x="8108482" y="831759"/>
              <a:ext cx="712676" cy="712676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F337ABA-411F-4B8B-8E4A-C19BFAF32D50}"/>
              </a:ext>
            </a:extLst>
          </p:cNvPr>
          <p:cNvGrpSpPr/>
          <p:nvPr/>
        </p:nvGrpSpPr>
        <p:grpSpPr>
          <a:xfrm>
            <a:off x="3739189" y="4218660"/>
            <a:ext cx="5039138" cy="2523768"/>
            <a:chOff x="2176670" y="4244305"/>
            <a:chExt cx="6095204" cy="252376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7985C73-CE19-44BA-B286-9EFCC8232D99}"/>
                </a:ext>
              </a:extLst>
            </p:cNvPr>
            <p:cNvSpPr/>
            <p:nvPr/>
          </p:nvSpPr>
          <p:spPr>
            <a:xfrm>
              <a:off x="2176670" y="4244305"/>
              <a:ext cx="6095204" cy="2523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	</a:t>
              </a:r>
            </a:p>
            <a:p>
              <a:pPr algn="ctr"/>
              <a:r>
                <a:rPr lang="en-GB" b="1" dirty="0">
                  <a:solidFill>
                    <a:schemeClr val="bg1"/>
                  </a:solidFill>
                </a:rPr>
                <a:t>ATMP Industry                     </a:t>
              </a:r>
            </a:p>
            <a:p>
              <a:endParaRPr lang="en-GB" sz="1400" b="1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Meeting skills demand for sector based on evidence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Embedding apprenticeships - route to bring in new talent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Customising apprenticeships with selected training providers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Developing new standards across UK to ensure sector success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Upskilling existing staff in key technical and managerial areas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Building dedicated cohorts to ensure employer needs are met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>
                  <a:solidFill>
                    <a:schemeClr val="bg1"/>
                  </a:solidFill>
                </a:rPr>
                <a:t>Model for other nascent sectors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bg1"/>
                </a:solidFill>
              </a:endParaRPr>
            </a:p>
          </p:txBody>
        </p:sp>
        <p:pic>
          <p:nvPicPr>
            <p:cNvPr id="8" name="Graphic 7" descr="Network">
              <a:extLst>
                <a:ext uri="{FF2B5EF4-FFF2-40B4-BE49-F238E27FC236}">
                  <a16:creationId xmlns:a16="http://schemas.microsoft.com/office/drawing/2014/main" id="{7AABAAB8-CC4C-4D88-A103-B1F8840F3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56007" y="4313879"/>
              <a:ext cx="843076" cy="725557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5BA2F584-39D0-4896-B618-A7FFC1B0E508}"/>
              </a:ext>
            </a:extLst>
          </p:cNvPr>
          <p:cNvSpPr/>
          <p:nvPr/>
        </p:nvSpPr>
        <p:spPr>
          <a:xfrm>
            <a:off x="1972019" y="765837"/>
            <a:ext cx="4286739" cy="3385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APPRENTICE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Complimentary learning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chemeClr val="bg1"/>
                </a:solidFill>
              </a:rPr>
              <a:t>Company site visits aligned to modules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chemeClr val="bg1"/>
                </a:solidFill>
              </a:rPr>
              <a:t>Industry webinars with business leaders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chemeClr val="bg1"/>
                </a:solidFill>
              </a:rPr>
              <a:t>Networking events across sector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Professional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Wider industry knowledge across industry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Group experience, learning from each 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Website with useful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ATAC support on top of training provider &amp; employer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14" name="Picture 13" descr="A picture containing object&#10;&#10;Description automatically generated">
            <a:extLst>
              <a:ext uri="{FF2B5EF4-FFF2-40B4-BE49-F238E27FC236}">
                <a16:creationId xmlns:a16="http://schemas.microsoft.com/office/drawing/2014/main" id="{BC81BD35-490A-400F-B8A9-F79FE9A9EB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3" y="6301099"/>
            <a:ext cx="3269618" cy="460377"/>
          </a:xfrm>
          <a:prstGeom prst="rect">
            <a:avLst/>
          </a:prstGeom>
        </p:spPr>
      </p:pic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46D6931-85E3-4F9C-9CDF-98686628EE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232" y="6003158"/>
            <a:ext cx="3112643" cy="855977"/>
          </a:xfrm>
          <a:prstGeom prst="rect">
            <a:avLst/>
          </a:prstGeom>
        </p:spPr>
      </p:pic>
      <p:pic>
        <p:nvPicPr>
          <p:cNvPr id="17" name="Graphic 16" descr="Business Growth">
            <a:extLst>
              <a:ext uri="{FF2B5EF4-FFF2-40B4-BE49-F238E27FC236}">
                <a16:creationId xmlns:a16="http://schemas.microsoft.com/office/drawing/2014/main" id="{2EC41DDC-1992-4CDD-AD1D-D4C6800363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99356" y="792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7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4F13CA-2080-47DD-B625-29347D3E3DB3}"/>
              </a:ext>
            </a:extLst>
          </p:cNvPr>
          <p:cNvSpPr txBox="1"/>
          <p:nvPr/>
        </p:nvSpPr>
        <p:spPr>
          <a:xfrm>
            <a:off x="2712363" y="196581"/>
            <a:ext cx="6927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/>
                </a:solidFill>
              </a:rPr>
              <a:t>How can ATAC support you?</a:t>
            </a:r>
            <a:endParaRPr lang="en-GB" sz="3600" dirty="0">
              <a:solidFill>
                <a:schemeClr val="accent5"/>
              </a:solidFill>
            </a:endParaRPr>
          </a:p>
        </p:txBody>
      </p:sp>
      <p:pic>
        <p:nvPicPr>
          <p:cNvPr id="3" name="Picture 2" descr="A picture containing object&#10;&#10;Description automatically generated">
            <a:extLst>
              <a:ext uri="{FF2B5EF4-FFF2-40B4-BE49-F238E27FC236}">
                <a16:creationId xmlns:a16="http://schemas.microsoft.com/office/drawing/2014/main" id="{4786C7CC-E79F-4C27-AA92-FD44AABAB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3" y="6301099"/>
            <a:ext cx="3269618" cy="460377"/>
          </a:xfrm>
          <a:prstGeom prst="rect">
            <a:avLst/>
          </a:prstGeom>
        </p:spPr>
      </p:pic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4A1BBC2-F518-4AC9-B680-27CFBDA767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232" y="6003158"/>
            <a:ext cx="3112643" cy="855977"/>
          </a:xfrm>
          <a:prstGeom prst="rect">
            <a:avLst/>
          </a:prstGeom>
        </p:spPr>
      </p:pic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BFDED1CC-479D-415E-B05A-57EDB0A9EA0A}"/>
              </a:ext>
            </a:extLst>
          </p:cNvPr>
          <p:cNvSpPr/>
          <p:nvPr/>
        </p:nvSpPr>
        <p:spPr>
          <a:xfrm>
            <a:off x="932155" y="1136342"/>
            <a:ext cx="2911876" cy="4341180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: Folded Corner 5">
            <a:extLst>
              <a:ext uri="{FF2B5EF4-FFF2-40B4-BE49-F238E27FC236}">
                <a16:creationId xmlns:a16="http://schemas.microsoft.com/office/drawing/2014/main" id="{63EEECBF-E86F-44C2-941F-62CCB4B78124}"/>
              </a:ext>
            </a:extLst>
          </p:cNvPr>
          <p:cNvSpPr/>
          <p:nvPr/>
        </p:nvSpPr>
        <p:spPr>
          <a:xfrm>
            <a:off x="8347969" y="1136342"/>
            <a:ext cx="2911876" cy="4341180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D8E110A8-510B-4F26-9630-159167747E0B}"/>
              </a:ext>
            </a:extLst>
          </p:cNvPr>
          <p:cNvSpPr/>
          <p:nvPr/>
        </p:nvSpPr>
        <p:spPr>
          <a:xfrm>
            <a:off x="4640062" y="1136342"/>
            <a:ext cx="2911876" cy="4341180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CEB7C8-17D8-4D2B-AC72-C7EE3AC5FA82}"/>
              </a:ext>
            </a:extLst>
          </p:cNvPr>
          <p:cNvSpPr txBox="1"/>
          <p:nvPr/>
        </p:nvSpPr>
        <p:spPr>
          <a:xfrm>
            <a:off x="1128774" y="125123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As an individual leader 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B16BBD-5980-45B4-BE21-C2E310068F29}"/>
              </a:ext>
            </a:extLst>
          </p:cNvPr>
          <p:cNvSpPr txBox="1"/>
          <p:nvPr/>
        </p:nvSpPr>
        <p:spPr>
          <a:xfrm>
            <a:off x="5384683" y="1216245"/>
            <a:ext cx="142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/>
                </a:solidFill>
              </a:rPr>
              <a:t>As a cohort 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6D81A2-61F9-4B51-819D-F4FF10DC531A}"/>
              </a:ext>
            </a:extLst>
          </p:cNvPr>
          <p:cNvSpPr txBox="1"/>
          <p:nvPr/>
        </p:nvSpPr>
        <p:spPr>
          <a:xfrm>
            <a:off x="9147233" y="1221597"/>
            <a:ext cx="16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As a company ?</a:t>
            </a:r>
          </a:p>
        </p:txBody>
      </p:sp>
      <p:sp>
        <p:nvSpPr>
          <p:cNvPr id="11" name="Rectangle: Folded Corner 10">
            <a:extLst>
              <a:ext uri="{FF2B5EF4-FFF2-40B4-BE49-F238E27FC236}">
                <a16:creationId xmlns:a16="http://schemas.microsoft.com/office/drawing/2014/main" id="{FD03BC03-15E4-4CC3-9C52-30CBB1D2CB11}"/>
              </a:ext>
            </a:extLst>
          </p:cNvPr>
          <p:cNvSpPr/>
          <p:nvPr/>
        </p:nvSpPr>
        <p:spPr>
          <a:xfrm>
            <a:off x="1096739" y="1922643"/>
            <a:ext cx="923277" cy="93215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Bradley Hand ITC" panose="03070402050302030203" pitchFamily="66" charset="0"/>
              </a:rPr>
              <a:t>e.g. Access to useful resources ?</a:t>
            </a:r>
          </a:p>
        </p:txBody>
      </p:sp>
      <p:sp>
        <p:nvSpPr>
          <p:cNvPr id="12" name="Rectangle: Folded Corner 11">
            <a:extLst>
              <a:ext uri="{FF2B5EF4-FFF2-40B4-BE49-F238E27FC236}">
                <a16:creationId xmlns:a16="http://schemas.microsoft.com/office/drawing/2014/main" id="{D76E19D9-250D-447D-A81C-F8A50CC25A84}"/>
              </a:ext>
            </a:extLst>
          </p:cNvPr>
          <p:cNvSpPr/>
          <p:nvPr/>
        </p:nvSpPr>
        <p:spPr>
          <a:xfrm>
            <a:off x="8752864" y="1866945"/>
            <a:ext cx="923277" cy="932155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Bradley Hand ITC" panose="03070402050302030203" pitchFamily="66" charset="0"/>
              </a:rPr>
              <a:t>e.g. Supervisor webinars ?</a:t>
            </a:r>
          </a:p>
        </p:txBody>
      </p:sp>
      <p:sp>
        <p:nvSpPr>
          <p:cNvPr id="13" name="Rectangle: Folded Corner 12">
            <a:extLst>
              <a:ext uri="{FF2B5EF4-FFF2-40B4-BE49-F238E27FC236}">
                <a16:creationId xmlns:a16="http://schemas.microsoft.com/office/drawing/2014/main" id="{9E0526B6-F326-4313-B795-FD0F3EF2495E}"/>
              </a:ext>
            </a:extLst>
          </p:cNvPr>
          <p:cNvSpPr/>
          <p:nvPr/>
        </p:nvSpPr>
        <p:spPr>
          <a:xfrm>
            <a:off x="4956951" y="2404143"/>
            <a:ext cx="1139049" cy="932155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Bradley Hand ITC" panose="03070402050302030203" pitchFamily="66" charset="0"/>
              </a:rPr>
              <a:t>e.g. 6 monthly networking event 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766376-604F-48B4-B74C-F60EE6EB1007}"/>
              </a:ext>
            </a:extLst>
          </p:cNvPr>
          <p:cNvSpPr txBox="1"/>
          <p:nvPr/>
        </p:nvSpPr>
        <p:spPr>
          <a:xfrm>
            <a:off x="3844031" y="5891991"/>
            <a:ext cx="444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5"/>
                </a:solidFill>
              </a:rPr>
              <a:t>Next steps - </a:t>
            </a:r>
            <a:r>
              <a:rPr lang="en-GB" sz="2800" dirty="0">
                <a:solidFill>
                  <a:schemeClr val="accent5"/>
                </a:solidFill>
              </a:rPr>
              <a:t> * Highlight top 3</a:t>
            </a:r>
          </a:p>
        </p:txBody>
      </p:sp>
    </p:spTree>
    <p:extLst>
      <p:ext uri="{BB962C8B-B14F-4D97-AF65-F5344CB8AC3E}">
        <p14:creationId xmlns:p14="http://schemas.microsoft.com/office/powerpoint/2010/main" val="428114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C0A6F1-F38F-4A21-8589-9DD0C7620B15}"/>
              </a:ext>
            </a:extLst>
          </p:cNvPr>
          <p:cNvSpPr txBox="1"/>
          <p:nvPr/>
        </p:nvSpPr>
        <p:spPr>
          <a:xfrm>
            <a:off x="2712363" y="251674"/>
            <a:ext cx="6927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/>
                </a:solidFill>
              </a:rPr>
              <a:t>Would a mentor be useful?</a:t>
            </a:r>
            <a:endParaRPr lang="en-GB" sz="3600" dirty="0">
              <a:solidFill>
                <a:schemeClr val="accent5"/>
              </a:solidFill>
            </a:endParaRPr>
          </a:p>
        </p:txBody>
      </p:sp>
      <p:pic>
        <p:nvPicPr>
          <p:cNvPr id="3" name="Picture 2" descr="A picture containing object&#10;&#10;Description automatically generated">
            <a:extLst>
              <a:ext uri="{FF2B5EF4-FFF2-40B4-BE49-F238E27FC236}">
                <a16:creationId xmlns:a16="http://schemas.microsoft.com/office/drawing/2014/main" id="{B1DF7E23-C492-4786-A7E7-0264827DA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3" y="6301099"/>
            <a:ext cx="3269618" cy="460377"/>
          </a:xfrm>
          <a:prstGeom prst="rect">
            <a:avLst/>
          </a:prstGeom>
        </p:spPr>
      </p:pic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299E7AE-2E7E-43AD-B57A-33EB90F61C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232" y="6003158"/>
            <a:ext cx="3112643" cy="8559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ED634B-6DE3-40D9-AC9B-943CDABF820B}"/>
              </a:ext>
            </a:extLst>
          </p:cNvPr>
          <p:cNvSpPr txBox="1"/>
          <p:nvPr/>
        </p:nvSpPr>
        <p:spPr>
          <a:xfrm>
            <a:off x="128072" y="1073283"/>
            <a:ext cx="11825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Mentors play a spectrum of roles in supporting successful leaders, often wearing different hats within the same relationship – the best mentors use a wide range of responses to support their mentee. Mentors can be critical to success of a leader and offers you a window in to the wisdom and knowledge of the industry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B30A6F-428A-4DAE-A0C3-4C446E968753}"/>
              </a:ext>
            </a:extLst>
          </p:cNvPr>
          <p:cNvSpPr/>
          <p:nvPr/>
        </p:nvSpPr>
        <p:spPr>
          <a:xfrm>
            <a:off x="1298687" y="1818402"/>
            <a:ext cx="282735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Sounding Board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Someone independent and uninvolved who can give honest feedback on how the mentee plans to tackle an issue using the accumulated experience from across industry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924E1B-E5B8-4A6E-A480-81BD8E721DFA}"/>
              </a:ext>
            </a:extLst>
          </p:cNvPr>
          <p:cNvSpPr/>
          <p:nvPr/>
        </p:nvSpPr>
        <p:spPr>
          <a:xfrm>
            <a:off x="7955905" y="1801874"/>
            <a:ext cx="282735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Listener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Being there regularly to encourage and provide a listening ear for as you learn senior leadership, particularly as there is an expectation on you to be successful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4CC340-FA3A-475E-9E9D-33129E42189E}"/>
              </a:ext>
            </a:extLst>
          </p:cNvPr>
          <p:cNvSpPr/>
          <p:nvPr/>
        </p:nvSpPr>
        <p:spPr>
          <a:xfrm>
            <a:off x="4627296" y="1818402"/>
            <a:ext cx="282735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Critical Friend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Someone willing and able to say openly the things that you are reluctant to expose providing a source of challenge, probing beneath the surface and prompting honest discussion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27C4A1-571D-4516-8D08-4D4761D9AC48}"/>
              </a:ext>
            </a:extLst>
          </p:cNvPr>
          <p:cNvSpPr/>
          <p:nvPr/>
        </p:nvSpPr>
        <p:spPr>
          <a:xfrm>
            <a:off x="1298687" y="3492787"/>
            <a:ext cx="282735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Counsellor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An empathetic listener, with reflective and questioning skills to help the mentee analyse problems and opportunities exploring how their emotional drivers affect their rational decision making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EAA36D-7275-43B2-9478-629FADE0C52C}"/>
              </a:ext>
            </a:extLst>
          </p:cNvPr>
          <p:cNvSpPr/>
          <p:nvPr/>
        </p:nvSpPr>
        <p:spPr>
          <a:xfrm>
            <a:off x="7955905" y="3471950"/>
            <a:ext cx="282735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Networker / Facilitator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Provide access to networks and key links for experience that you will find useful along their programme for both career and development terms helping you build your own networks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5AACC7-C04D-4FE1-BB81-9C02D6F8D373}"/>
              </a:ext>
            </a:extLst>
          </p:cNvPr>
          <p:cNvSpPr/>
          <p:nvPr/>
        </p:nvSpPr>
        <p:spPr>
          <a:xfrm>
            <a:off x="4627296" y="3471950"/>
            <a:ext cx="282735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Career Advisor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Helping you across the 2 ½  year programme think through career options, plan personal development towards defined career goals using knowledge of the ATMP industry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4992E7-DCEA-4125-95A5-9A2CD4418439}"/>
              </a:ext>
            </a:extLst>
          </p:cNvPr>
          <p:cNvSpPr txBox="1"/>
          <p:nvPr/>
        </p:nvSpPr>
        <p:spPr>
          <a:xfrm>
            <a:off x="183098" y="5298862"/>
            <a:ext cx="118258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Using coaching skills, mentors understand how to make personal change happen, especially at the behavioural level, using an approach led by the mentee.</a:t>
            </a:r>
          </a:p>
          <a:p>
            <a:pPr algn="just"/>
            <a:endParaRPr lang="en-GB" sz="1400" dirty="0"/>
          </a:p>
          <a:p>
            <a:pPr algn="just"/>
            <a:r>
              <a:rPr lang="en-GB" sz="1400" b="1" dirty="0">
                <a:solidFill>
                  <a:schemeClr val="accent5">
                    <a:lumMod val="50000"/>
                  </a:schemeClr>
                </a:solidFill>
              </a:rPr>
              <a:t>At the start:  Establish the mentees learning objectives, ground rules for the relationship and logistics, be realistic and committed</a:t>
            </a:r>
          </a:p>
        </p:txBody>
      </p:sp>
    </p:spTree>
    <p:extLst>
      <p:ext uri="{BB962C8B-B14F-4D97-AF65-F5344CB8AC3E}">
        <p14:creationId xmlns:p14="http://schemas.microsoft.com/office/powerpoint/2010/main" val="198194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BF2-9834-487C-8DCC-F5A293EB2321}"/>
              </a:ext>
            </a:extLst>
          </p:cNvPr>
          <p:cNvSpPr txBox="1">
            <a:spLocks/>
          </p:cNvSpPr>
          <p:nvPr/>
        </p:nvSpPr>
        <p:spPr>
          <a:xfrm>
            <a:off x="2251958" y="337948"/>
            <a:ext cx="7128792" cy="5760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accent5"/>
                </a:solidFill>
              </a:rPr>
              <a:t>Think through what you want – we will support you?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296787-7600-4AC8-A997-613C22BB45E7}"/>
              </a:ext>
            </a:extLst>
          </p:cNvPr>
          <p:cNvSpPr/>
          <p:nvPr/>
        </p:nvSpPr>
        <p:spPr>
          <a:xfrm>
            <a:off x="5903379" y="1257521"/>
            <a:ext cx="5875705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2: What do I want to achieve?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Create some SMART objectives for your mentoring 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Establish some ground rules for what will work for you – be explicit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Clarify the logistics – how often, when?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1F8E28-FB8C-421A-9F8E-CA79B1BBDE73}"/>
              </a:ext>
            </a:extLst>
          </p:cNvPr>
          <p:cNvSpPr/>
          <p:nvPr/>
        </p:nvSpPr>
        <p:spPr>
          <a:xfrm>
            <a:off x="5903379" y="3411183"/>
            <a:ext cx="5875704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4: How will measure success?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Review your objectives regularly and keep your plan up to 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Ask for honest and challenging feedback to stretch yourself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Keep an open mind and reward yourself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704CE3-AB08-4B09-9DC6-9B98B4D74BD0}"/>
              </a:ext>
            </a:extLst>
          </p:cNvPr>
          <p:cNvSpPr/>
          <p:nvPr/>
        </p:nvSpPr>
        <p:spPr>
          <a:xfrm>
            <a:off x="220296" y="3411183"/>
            <a:ext cx="5203960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3: How do I make it happen?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We have a wide network and can help you look for suitable mentors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You are responsible for making the mentor relationship happen</a:t>
            </a:r>
            <a:endParaRPr lang="en-GB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Be realistic and committed, your mentor has the experience you need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169686-D8A4-4209-9132-0B6FC44F9948}"/>
              </a:ext>
            </a:extLst>
          </p:cNvPr>
          <p:cNvSpPr txBox="1"/>
          <p:nvPr/>
        </p:nvSpPr>
        <p:spPr>
          <a:xfrm>
            <a:off x="128263" y="5338869"/>
            <a:ext cx="11650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/>
              <a:t>Using coaching skills your mentor will try to understand you and your objectives to make personal change happen using an approach led by 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</a:rPr>
              <a:t>YOU</a:t>
            </a:r>
            <a:r>
              <a:rPr lang="en-GB" sz="1400" dirty="0"/>
              <a:t>.</a:t>
            </a:r>
          </a:p>
          <a:p>
            <a:pPr algn="just"/>
            <a:endParaRPr lang="en-GB" sz="1400" dirty="0"/>
          </a:p>
          <a:p>
            <a:pPr algn="just"/>
            <a:r>
              <a:rPr lang="en-GB" sz="1400" b="1" dirty="0">
                <a:solidFill>
                  <a:schemeClr val="tx2"/>
                </a:solidFill>
              </a:rPr>
              <a:t>Can you help: Can you think of any mentors within your company to support others? </a:t>
            </a:r>
          </a:p>
        </p:txBody>
      </p:sp>
      <p:pic>
        <p:nvPicPr>
          <p:cNvPr id="10" name="Picture 9" descr="A picture containing object&#10;&#10;Description automatically generated">
            <a:extLst>
              <a:ext uri="{FF2B5EF4-FFF2-40B4-BE49-F238E27FC236}">
                <a16:creationId xmlns:a16="http://schemas.microsoft.com/office/drawing/2014/main" id="{FBF2790B-2461-4132-8CD1-3FBA3692D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3" y="6301099"/>
            <a:ext cx="3269618" cy="460377"/>
          </a:xfrm>
          <a:prstGeom prst="rect">
            <a:avLst/>
          </a:prstGeom>
        </p:spPr>
      </p:pic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0980236-A83E-406C-B71D-5BB414E2F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232" y="6003158"/>
            <a:ext cx="3112643" cy="85597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AC6D566-02A2-473C-9C33-9C564924606F}"/>
              </a:ext>
            </a:extLst>
          </p:cNvPr>
          <p:cNvSpPr/>
          <p:nvPr/>
        </p:nvSpPr>
        <p:spPr>
          <a:xfrm>
            <a:off x="220296" y="1257521"/>
            <a:ext cx="5203960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Step 1: Why would I want a mentor?</a:t>
            </a:r>
          </a:p>
          <a:p>
            <a:pPr algn="ctr"/>
            <a:endParaRPr lang="en-GB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What could a mentor offer me through this apprenticeship?</a:t>
            </a:r>
            <a:endParaRPr lang="en-GB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What sort of mentor would I be looking for?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5">
                    <a:lumMod val="50000"/>
                  </a:schemeClr>
                </a:solidFill>
              </a:rPr>
              <a:t>Really challenge yourself, why are you doing this programme?</a:t>
            </a:r>
          </a:p>
        </p:txBody>
      </p:sp>
    </p:spTree>
    <p:extLst>
      <p:ext uri="{BB962C8B-B14F-4D97-AF65-F5344CB8AC3E}">
        <p14:creationId xmlns:p14="http://schemas.microsoft.com/office/powerpoint/2010/main" val="55000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650</Words>
  <Application>Microsoft Office PowerPoint</Application>
  <PresentationFormat>Widescreen</PresentationFormat>
  <Paragraphs>128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Barclay</dc:creator>
  <cp:lastModifiedBy>Unitt Laura</cp:lastModifiedBy>
  <cp:revision>5</cp:revision>
  <dcterms:created xsi:type="dcterms:W3CDTF">2019-09-11T20:02:58Z</dcterms:created>
  <dcterms:modified xsi:type="dcterms:W3CDTF">2019-09-26T12:50:06Z</dcterms:modified>
</cp:coreProperties>
</file>